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19" r:id="rId2"/>
  </p:sldMasterIdLst>
  <p:notesMasterIdLst>
    <p:notesMasterId r:id="rId25"/>
  </p:notesMasterIdLst>
  <p:sldIdLst>
    <p:sldId id="256" r:id="rId3"/>
    <p:sldId id="257" r:id="rId4"/>
    <p:sldId id="258" r:id="rId5"/>
    <p:sldId id="263" r:id="rId6"/>
    <p:sldId id="265" r:id="rId7"/>
    <p:sldId id="264" r:id="rId8"/>
    <p:sldId id="259" r:id="rId9"/>
    <p:sldId id="270" r:id="rId10"/>
    <p:sldId id="271" r:id="rId11"/>
    <p:sldId id="272" r:id="rId12"/>
    <p:sldId id="276" r:id="rId13"/>
    <p:sldId id="267" r:id="rId14"/>
    <p:sldId id="260" r:id="rId15"/>
    <p:sldId id="280" r:id="rId16"/>
    <p:sldId id="273" r:id="rId17"/>
    <p:sldId id="274" r:id="rId18"/>
    <p:sldId id="278" r:id="rId19"/>
    <p:sldId id="275" r:id="rId20"/>
    <p:sldId id="279" r:id="rId21"/>
    <p:sldId id="277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2F2E39-072A-4551-87DA-A2D075A4B15B}">
          <p14:sldIdLst>
            <p14:sldId id="256"/>
            <p14:sldId id="257"/>
          </p14:sldIdLst>
        </p14:section>
        <p14:section name="1" id="{28D1298F-1B7F-4F07-B13B-7FD34D1ECF1E}">
          <p14:sldIdLst>
            <p14:sldId id="258"/>
            <p14:sldId id="263"/>
            <p14:sldId id="265"/>
            <p14:sldId id="264"/>
          </p14:sldIdLst>
        </p14:section>
        <p14:section name="2" id="{5A3537BE-8E37-4C84-9DDD-AA1C2F69E1DB}">
          <p14:sldIdLst>
            <p14:sldId id="259"/>
            <p14:sldId id="270"/>
            <p14:sldId id="271"/>
            <p14:sldId id="272"/>
            <p14:sldId id="276"/>
            <p14:sldId id="267"/>
          </p14:sldIdLst>
        </p14:section>
        <p14:section name="3" id="{02AE8000-E636-4FF1-AD04-3EB89338BF71}">
          <p14:sldIdLst>
            <p14:sldId id="260"/>
            <p14:sldId id="280"/>
            <p14:sldId id="273"/>
            <p14:sldId id="274"/>
            <p14:sldId id="278"/>
            <p14:sldId id="275"/>
            <p14:sldId id="279"/>
            <p14:sldId id="277"/>
          </p14:sldIdLst>
        </p14:section>
        <p14:section name="4" id="{E8066BC5-39A9-4A55-AAB3-793DCEFF3A05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2" autoAdjust="0"/>
  </p:normalViewPr>
  <p:slideViewPr>
    <p:cSldViewPr snapToGrid="0">
      <p:cViewPr varScale="1">
        <p:scale>
          <a:sx n="81" d="100"/>
          <a:sy n="81" d="100"/>
        </p:scale>
        <p:origin x="760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63D09-A4E1-4E31-8339-260B2DAB3283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6CE8C-F805-404D-B6FD-40DD078D9E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6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6CE8C-F805-404D-B6FD-40DD078D9E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0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6CE8C-F805-404D-B6FD-40DD078D9E6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6CE8C-F805-404D-B6FD-40DD078D9E6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86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9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0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44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8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15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16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06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968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13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3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37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98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09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11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19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93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92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0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3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6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26F9ED6-1363-4098-92AD-2A66AB25B3A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470EBDC-A5BF-413E-830C-90246C6DC8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1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01E1E-E612-435B-8711-1D4BDD2D6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80" y="4713495"/>
            <a:ext cx="6956983" cy="1851084"/>
          </a:xfrm>
        </p:spPr>
        <p:txBody>
          <a:bodyPr/>
          <a:lstStyle/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Moire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pattern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D00566-567E-4DF7-ADBE-10663E304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PFC Simulation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3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EAEB5F-5D90-4056-A502-BE2EFA01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89" y="2697989"/>
            <a:ext cx="4065690" cy="3220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E2196B-2331-446C-924F-B542B687EFDA}"/>
                  </a:ext>
                </a:extLst>
              </p:cNvPr>
              <p:cNvSpPr txBox="1"/>
              <p:nvPr/>
            </p:nvSpPr>
            <p:spPr>
              <a:xfrm>
                <a:off x="1318659" y="517918"/>
                <a:ext cx="5231199" cy="182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为基矢，写出原子坐标，相当于将把原胞面积作为单位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，那么根据线性代数可知， </a:t>
                </a:r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r>
                  <a:rPr lang="zh-CN" altLang="en-US" dirty="0"/>
                  <a:t>的变换矩阵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的行列式，即</a:t>
                </a:r>
                <a:r>
                  <a:rPr lang="zh-CN" altLang="en-US" b="1" dirty="0"/>
                  <a:t>代表了以</a:t>
                </a:r>
                <a:r>
                  <a:rPr lang="en-US" altLang="zh-CN" b="1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/>
                  <a:t>}</a:t>
                </a:r>
                <a:r>
                  <a:rPr lang="zh-CN" altLang="en-US" b="1" dirty="0"/>
                  <a:t>为超胞所含原胞的个数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E2196B-2331-446C-924F-B542B687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59" y="517918"/>
                <a:ext cx="5231199" cy="1820050"/>
              </a:xfrm>
              <a:prstGeom prst="rect">
                <a:avLst/>
              </a:prstGeom>
              <a:blipFill>
                <a:blip r:embed="rId3"/>
                <a:stretch>
                  <a:fillRect l="-932" r="-350" b="-3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0FDFD6-CA97-4E0B-BD22-A9595B322CD2}"/>
                  </a:ext>
                </a:extLst>
              </p:cNvPr>
              <p:cNvSpPr txBox="1"/>
              <p:nvPr/>
            </p:nvSpPr>
            <p:spPr>
              <a:xfrm>
                <a:off x="7834964" y="1053577"/>
                <a:ext cx="2021305" cy="748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0FDFD6-CA97-4E0B-BD22-A9595B322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64" y="1053577"/>
                <a:ext cx="2021305" cy="748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574E6A-9033-45BB-B56B-E3A741E43D24}"/>
                  </a:ext>
                </a:extLst>
              </p:cNvPr>
              <p:cNvSpPr txBox="1"/>
              <p:nvPr/>
            </p:nvSpPr>
            <p:spPr>
              <a:xfrm>
                <a:off x="6096000" y="2546899"/>
                <a:ext cx="4953802" cy="1813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为了讨论方便，考虑沿着轴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对称</m:t>
                    </m:r>
                  </m:oMath>
                </a14:m>
                <a:r>
                  <a:rPr lang="zh-CN" altLang="en-US" dirty="0"/>
                  <a:t>的两个矢量</a:t>
                </a:r>
                <a:r>
                  <a:rPr lang="en-US" altLang="zh-CN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  <m:acc>
                            <m:accPr>
                              <m:chr m:val="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;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不难得到两套仅差一定角度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/>
                  <a:t>的超胞，且满足：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574E6A-9033-45BB-B56B-E3A741E43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46899"/>
                <a:ext cx="4953802" cy="1813317"/>
              </a:xfrm>
              <a:prstGeom prst="rect">
                <a:avLst/>
              </a:prstGeom>
              <a:blipFill>
                <a:blip r:embed="rId5"/>
                <a:stretch>
                  <a:fillRect l="-984" b="-5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CD6B3D-5023-4308-B84C-F39558C5C154}"/>
                  </a:ext>
                </a:extLst>
              </p:cNvPr>
              <p:cNvSpPr txBox="1"/>
              <p:nvPr/>
            </p:nvSpPr>
            <p:spPr>
              <a:xfrm>
                <a:off x="5999747" y="4452064"/>
                <a:ext cx="5146307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CD6B3D-5023-4308-B84C-F39558C5C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47" y="4452064"/>
                <a:ext cx="5146307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E539FA-A690-466A-A07A-AAC372B4AD05}"/>
                  </a:ext>
                </a:extLst>
              </p:cNvPr>
              <p:cNvSpPr txBox="1"/>
              <p:nvPr/>
            </p:nvSpPr>
            <p:spPr>
              <a:xfrm>
                <a:off x="6096000" y="5196654"/>
                <a:ext cx="5271436" cy="882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由此构建了转角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b="1" dirty="0"/>
                  <a:t>与超胞所含原胞个数</a:t>
                </a:r>
                <a:r>
                  <a:rPr lang="en-US" altLang="zh-CN" b="1" dirty="0"/>
                  <a:t>det(M)</a:t>
                </a:r>
                <a:r>
                  <a:rPr lang="zh-CN" altLang="en-US" b="1" dirty="0"/>
                  <a:t>的定量关系</a:t>
                </a:r>
                <a:r>
                  <a:rPr lang="en-US" altLang="zh-CN" b="1" dirty="0"/>
                  <a:t>!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E539FA-A690-466A-A07A-AAC372B4A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96654"/>
                <a:ext cx="5271436" cy="882614"/>
              </a:xfrm>
              <a:prstGeom prst="rect">
                <a:avLst/>
              </a:prstGeom>
              <a:blipFill>
                <a:blip r:embed="rId7"/>
                <a:stretch>
                  <a:fillRect l="-925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59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DD1611-8959-4A77-A7A9-5BA48470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166" y="3593976"/>
            <a:ext cx="4241636" cy="2416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D8174F-B0D2-47FC-B292-02C7D939C0D5}"/>
              </a:ext>
            </a:extLst>
          </p:cNvPr>
          <p:cNvSpPr txBox="1"/>
          <p:nvPr/>
        </p:nvSpPr>
        <p:spPr>
          <a:xfrm>
            <a:off x="1690735" y="3945194"/>
            <a:ext cx="4241636" cy="17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将之前由对称矢量构造的两套超胞进行对应，不难发现，</a:t>
            </a:r>
            <a:r>
              <a:rPr lang="zh-CN" altLang="en-US" b="1" dirty="0"/>
              <a:t>转角越小，超胞的面积越大</a:t>
            </a:r>
            <a:r>
              <a:rPr lang="zh-CN" altLang="en-US" dirty="0"/>
              <a:t>，这一点与之前推导一维、二维莫尔条纹的结论是一致的！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DA1B90-266F-4DCF-9B70-05FD0D4DD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40" y="1041314"/>
            <a:ext cx="3273426" cy="20209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0D9AFD-6396-408F-B42A-202E92FD407D}"/>
              </a:ext>
            </a:extLst>
          </p:cNvPr>
          <p:cNvSpPr txBox="1"/>
          <p:nvPr/>
        </p:nvSpPr>
        <p:spPr>
          <a:xfrm>
            <a:off x="6480907" y="756541"/>
            <a:ext cx="4443663" cy="212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通过旋转，双层石墨烯会形成更加复杂的重复结构</a:t>
            </a:r>
            <a:r>
              <a:rPr lang="en-US" altLang="zh-CN" dirty="0"/>
              <a:t>——</a:t>
            </a:r>
            <a:r>
              <a:rPr lang="zh-CN" altLang="en-US" dirty="0"/>
              <a:t>超胞，电子可以在双层间移动。旋转至一定“魔角”</a:t>
            </a:r>
            <a:r>
              <a:rPr lang="en-US" altLang="zh-CN" dirty="0"/>
              <a:t>——1.1°</a:t>
            </a:r>
            <a:r>
              <a:rPr lang="zh-CN" altLang="en-US" dirty="0"/>
              <a:t>后，双层石墨烯似乎会出现普通石墨烯所不具备的行为，比如超导性。</a:t>
            </a:r>
          </a:p>
        </p:txBody>
      </p:sp>
    </p:spTree>
    <p:extLst>
      <p:ext uri="{BB962C8B-B14F-4D97-AF65-F5344CB8AC3E}">
        <p14:creationId xmlns:p14="http://schemas.microsoft.com/office/powerpoint/2010/main" val="424013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1F4FCA-DA5B-4682-8FCA-1A2268CE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29" y="2932216"/>
            <a:ext cx="6112611" cy="2823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7C4A89-3260-4271-944D-AB6DC6C3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" y="2855215"/>
            <a:ext cx="4685978" cy="28230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D40677-04DD-4F7B-A529-9654A6821565}"/>
              </a:ext>
            </a:extLst>
          </p:cNvPr>
          <p:cNvSpPr txBox="1"/>
          <p:nvPr/>
        </p:nvSpPr>
        <p:spPr>
          <a:xfrm>
            <a:off x="1052207" y="977951"/>
            <a:ext cx="9318401" cy="129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2.3 </a:t>
            </a:r>
            <a:r>
              <a:rPr lang="zh-CN" altLang="en-US" b="1" dirty="0"/>
              <a:t>数值模拟上</a:t>
            </a:r>
            <a:r>
              <a:rPr lang="zh-CN" altLang="en-US" dirty="0"/>
              <a:t>，通常采用密度泛函</a:t>
            </a:r>
            <a:r>
              <a:rPr lang="en-US" altLang="zh-CN" dirty="0"/>
              <a:t>DFT</a:t>
            </a:r>
            <a:r>
              <a:rPr lang="zh-CN" altLang="en-US" dirty="0"/>
              <a:t>、分子动力学</a:t>
            </a:r>
            <a:r>
              <a:rPr lang="en-US" altLang="zh-CN" dirty="0"/>
              <a:t>MD</a:t>
            </a:r>
            <a:r>
              <a:rPr lang="zh-CN" altLang="en-US" dirty="0"/>
              <a:t>、蒙特卡洛</a:t>
            </a:r>
            <a:r>
              <a:rPr lang="en-US" altLang="zh-CN" dirty="0"/>
              <a:t>MC</a:t>
            </a:r>
            <a:r>
              <a:rPr lang="zh-CN" altLang="en-US" dirty="0"/>
              <a:t>、晶体相场法</a:t>
            </a:r>
            <a:r>
              <a:rPr lang="en-US" altLang="zh-CN" dirty="0"/>
              <a:t>PFC</a:t>
            </a:r>
            <a:r>
              <a:rPr lang="zh-CN" altLang="en-US" dirty="0"/>
              <a:t>等方法进行模拟。我们重点关注的是晶体相场法</a:t>
            </a:r>
            <a:r>
              <a:rPr lang="en-US" altLang="zh-CN" dirty="0"/>
              <a:t>PFC</a:t>
            </a:r>
            <a:r>
              <a:rPr lang="zh-CN" altLang="en-US" dirty="0"/>
              <a:t>，如图是模拟结果。之后，会对</a:t>
            </a:r>
            <a:r>
              <a:rPr lang="en-US" altLang="zh-CN" dirty="0"/>
              <a:t>PFC</a:t>
            </a:r>
            <a:r>
              <a:rPr lang="zh-CN" altLang="en-US" dirty="0"/>
              <a:t>的推导进行详细介绍。</a:t>
            </a:r>
          </a:p>
        </p:txBody>
      </p:sp>
    </p:spTree>
    <p:extLst>
      <p:ext uri="{BB962C8B-B14F-4D97-AF65-F5344CB8AC3E}">
        <p14:creationId xmlns:p14="http://schemas.microsoft.com/office/powerpoint/2010/main" val="157954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34EDA-9FAA-466D-819E-F9C57914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53" y="525014"/>
            <a:ext cx="9720072" cy="1499616"/>
          </a:xfrm>
        </p:spPr>
        <p:txBody>
          <a:bodyPr>
            <a:normAutofit fontScale="90000"/>
          </a:bodyPr>
          <a:lstStyle/>
          <a:p>
            <a:br>
              <a:rPr lang="en-US" altLang="zh-CN" b="1" dirty="0"/>
            </a:br>
            <a:r>
              <a:rPr lang="en-US" altLang="zh-CN" b="1" dirty="0"/>
              <a:t>3.</a:t>
            </a:r>
            <a:r>
              <a:rPr lang="zh-CN" altLang="en-US" b="1" dirty="0"/>
              <a:t>晶体相场法模拟的理论推导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6216A-9776-4927-B88D-EAD4FFBB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53" y="2294509"/>
            <a:ext cx="9186672" cy="371254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通常，体系的能量可以写为动能项和势能项两项：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E076F1-3CBD-4683-B27C-9014F159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28" y="2706065"/>
            <a:ext cx="1603444" cy="704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DEE97CB-16A8-4BBB-9C1A-68699D1FFA84}"/>
                  </a:ext>
                </a:extLst>
              </p:cNvPr>
              <p:cNvSpPr txBox="1"/>
              <p:nvPr/>
            </p:nvSpPr>
            <p:spPr>
              <a:xfrm>
                <a:off x="1178815" y="3429035"/>
                <a:ext cx="8353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由此，也将自由能关于粒子密度的泛函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)] </m:t>
                    </m:r>
                  </m:oMath>
                </a14:m>
                <a:r>
                  <a:rPr lang="zh-CN" altLang="en-US" dirty="0"/>
                  <a:t>分为动能项和相互作用项：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DEE97CB-16A8-4BBB-9C1A-68699D1F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15" y="3429035"/>
                <a:ext cx="8353425" cy="369332"/>
              </a:xfrm>
              <a:prstGeom prst="rect">
                <a:avLst/>
              </a:prstGeom>
              <a:blipFill>
                <a:blip r:embed="rId3"/>
                <a:stretch>
                  <a:fillRect l="-584" t="-10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F52E689-3E4B-4D45-B784-F6F659E18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732" y="3910125"/>
            <a:ext cx="3133814" cy="534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E65189-62EC-4FBB-9529-A4E10903FCB5}"/>
                  </a:ext>
                </a:extLst>
              </p:cNvPr>
              <p:cNvSpPr txBox="1"/>
              <p:nvPr/>
            </p:nvSpPr>
            <p:spPr>
              <a:xfrm>
                <a:off x="1033653" y="4376973"/>
                <a:ext cx="8689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3.1.1</a:t>
                </a:r>
                <a:r>
                  <a:rPr lang="zh-CN" altLang="en-US" dirty="0"/>
                  <a:t>动能项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id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E65189-62EC-4FBB-9529-A4E10903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53" y="4376973"/>
                <a:ext cx="8689087" cy="369332"/>
              </a:xfrm>
              <a:prstGeom prst="rect">
                <a:avLst/>
              </a:prstGeom>
              <a:blipFill>
                <a:blip r:embed="rId5"/>
                <a:stretch>
                  <a:fillRect l="-632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2F53316-409C-4630-B935-29CF6551DA2F}"/>
              </a:ext>
            </a:extLst>
          </p:cNvPr>
          <p:cNvSpPr txBox="1"/>
          <p:nvPr/>
        </p:nvSpPr>
        <p:spPr>
          <a:xfrm>
            <a:off x="1033653" y="1858619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3.1</a:t>
            </a:r>
            <a:r>
              <a:rPr lang="zh-CN" altLang="en-US" dirty="0"/>
              <a:t>自由能公式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52A914-B264-4DE2-8F94-1EE3A3868875}"/>
                  </a:ext>
                </a:extLst>
              </p:cNvPr>
              <p:cNvSpPr txBox="1"/>
              <p:nvPr/>
            </p:nvSpPr>
            <p:spPr>
              <a:xfrm>
                <a:off x="1395603" y="4888419"/>
                <a:ext cx="9720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假设粒子服从玻尔兹曼分布，并由动能 </a:t>
                </a:r>
                <a:r>
                  <a:rPr lang="en-US" altLang="zh-CN" dirty="0"/>
                  <a:t>ε </a:t>
                </a:r>
                <a:r>
                  <a:rPr lang="zh-CN" altLang="en-US" dirty="0"/>
                  <a:t>可以写出其粒子配分函数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52A914-B264-4DE2-8F94-1EE3A386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03" y="4888419"/>
                <a:ext cx="9720072" cy="369332"/>
              </a:xfrm>
              <a:prstGeom prst="rect">
                <a:avLst/>
              </a:prstGeom>
              <a:blipFill>
                <a:blip r:embed="rId6"/>
                <a:stretch>
                  <a:fillRect l="-565" t="-10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4D09F96C-C9E5-4D3C-93CC-6F6D76BA8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510" y="5435991"/>
            <a:ext cx="6323480" cy="7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68C18E-6B7D-4236-8A5B-49EB28D7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22" y="2447572"/>
            <a:ext cx="5641555" cy="8486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16E9E6-958C-4B8A-90B1-59D2CABE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9" y="1244275"/>
            <a:ext cx="3479497" cy="3693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973942-D2B0-4E6B-A22D-0472F1F29C99}"/>
              </a:ext>
            </a:extLst>
          </p:cNvPr>
          <p:cNvSpPr txBox="1"/>
          <p:nvPr/>
        </p:nvSpPr>
        <p:spPr>
          <a:xfrm>
            <a:off x="1044005" y="703549"/>
            <a:ext cx="881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考虑到同种粒子的全同性，由粒子配分函数可得到自由能的表达式：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A3E893-D498-408A-BE12-4B408D31407A}"/>
                  </a:ext>
                </a:extLst>
              </p:cNvPr>
              <p:cNvSpPr txBox="1"/>
              <p:nvPr/>
            </p:nvSpPr>
            <p:spPr>
              <a:xfrm>
                <a:off x="1190625" y="1785001"/>
                <a:ext cx="9182100" cy="53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利用斯特林近似，并定义密度场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dirty="0"/>
                  <a:t>，动能项化学势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id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id</m:t>
                            </m:r>
                          </m:sub>
                        </m:sSub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𝛿𝜌</m:t>
                        </m:r>
                      </m:den>
                    </m:f>
                  </m:oMath>
                </a14:m>
                <a:r>
                  <a:rPr lang="zh-CN" altLang="en-US" dirty="0"/>
                  <a:t>，可以得到：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A3E893-D498-408A-BE12-4B408D31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25" y="1785001"/>
                <a:ext cx="9182100" cy="533288"/>
              </a:xfrm>
              <a:prstGeom prst="rect">
                <a:avLst/>
              </a:prstGeom>
              <a:blipFill>
                <a:blip r:embed="rId4"/>
                <a:stretch>
                  <a:fillRect l="-531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C854A59-51A2-4830-869E-B82D1A78E335}"/>
                  </a:ext>
                </a:extLst>
              </p:cNvPr>
              <p:cNvSpPr txBox="1"/>
              <p:nvPr/>
            </p:nvSpPr>
            <p:spPr>
              <a:xfrm>
                <a:off x="1044005" y="340267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3.1.2</a:t>
                </a:r>
                <a:r>
                  <a:rPr lang="zh-CN" altLang="en-US" dirty="0"/>
                  <a:t>相互作用项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ex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C854A59-51A2-4830-869E-B82D1A78E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5" y="3402675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l="-8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15780EA-3A38-40CA-8CAA-143B40493715}"/>
              </a:ext>
            </a:extLst>
          </p:cNvPr>
          <p:cNvSpPr txBox="1"/>
          <p:nvPr/>
        </p:nvSpPr>
        <p:spPr>
          <a:xfrm>
            <a:off x="1190625" y="3943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首先定义 </a:t>
            </a:r>
            <a:r>
              <a:rPr lang="en-US" altLang="zh-CN" dirty="0"/>
              <a:t>n </a:t>
            </a:r>
            <a:r>
              <a:rPr lang="zh-CN" altLang="en-US" dirty="0"/>
              <a:t>点直相关函数：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D39917-40C5-4FD2-ACCF-DDBB4F345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484" y="4455898"/>
            <a:ext cx="7130866" cy="19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502BE6-EAE2-42C3-BDB7-36BAE4F9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26" y="2918648"/>
            <a:ext cx="7999146" cy="868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F80968-EB9C-47CF-8A0E-C52B7416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50" y="925516"/>
            <a:ext cx="7999147" cy="17667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24116B-9450-49BF-A13F-8F221DD98700}"/>
                  </a:ext>
                </a:extLst>
              </p:cNvPr>
              <p:cNvSpPr txBox="1"/>
              <p:nvPr/>
            </p:nvSpPr>
            <p:spPr>
              <a:xfrm>
                <a:off x="1057275" y="382869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3.1.3</a:t>
                </a:r>
                <a:r>
                  <a:rPr lang="zh-CN" altLang="en-US" dirty="0"/>
                  <a:t>自由能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24116B-9450-49BF-A13F-8F221DD98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3828699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l="-800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AF015A8-1C2D-4CCD-8D9C-AB6F8479E7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233"/>
          <a:stretch/>
        </p:blipFill>
        <p:spPr>
          <a:xfrm>
            <a:off x="1447800" y="4446073"/>
            <a:ext cx="9789541" cy="11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4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8CF55B-38B4-4C7E-9600-4B2B1285C22D}"/>
              </a:ext>
            </a:extLst>
          </p:cNvPr>
          <p:cNvSpPr txBox="1"/>
          <p:nvPr/>
        </p:nvSpPr>
        <p:spPr>
          <a:xfrm>
            <a:off x="983508" y="3429000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3.2 </a:t>
            </a:r>
            <a:r>
              <a:rPr lang="zh-CN" altLang="en-US" dirty="0"/>
              <a:t>两点直相关函数的选取与化简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D70008-18AC-407E-A5EB-340DDB00CC10}"/>
                  </a:ext>
                </a:extLst>
              </p:cNvPr>
              <p:cNvSpPr txBox="1"/>
              <p:nvPr/>
            </p:nvSpPr>
            <p:spPr>
              <a:xfrm>
                <a:off x="1174008" y="4124060"/>
                <a:ext cx="8915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/>
                  <a:t>描述原子密度过于尖锐，使得需要耗费大量空间和时间计算资源，因而对原子密度进行处理，定义平均密度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，引入无量纲密度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D70008-18AC-407E-A5EB-340DDB00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08" y="4124060"/>
                <a:ext cx="8915400" cy="646331"/>
              </a:xfrm>
              <a:prstGeom prst="rect">
                <a:avLst/>
              </a:prstGeom>
              <a:blipFill>
                <a:blip r:embed="rId2"/>
                <a:stretch>
                  <a:fillRect l="-616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ED7B185-C233-49C6-A493-7E5CC017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08" y="5096120"/>
            <a:ext cx="7308350" cy="895172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00A9F02B-C1F4-4910-93C1-09E8B6CF4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0200" y="2013686"/>
            <a:ext cx="7708106" cy="89826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1F13F1A-DF74-4694-97D5-FA956CA7A6C8}"/>
                  </a:ext>
                </a:extLst>
              </p:cNvPr>
              <p:cNvSpPr txBox="1"/>
              <p:nvPr/>
            </p:nvSpPr>
            <p:spPr>
              <a:xfrm>
                <a:off x="1316831" y="1241641"/>
                <a:ext cx="799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并通常令化学势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得到：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1F13F1A-DF74-4694-97D5-FA956CA7A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831" y="1241641"/>
                <a:ext cx="7991475" cy="369332"/>
              </a:xfrm>
              <a:prstGeom prst="rect">
                <a:avLst/>
              </a:prstGeom>
              <a:blipFill>
                <a:blip r:embed="rId5"/>
                <a:stretch>
                  <a:fillRect l="-610"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25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603C05-EB01-428B-BE20-98272AB7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094" y="1236674"/>
            <a:ext cx="7645811" cy="9014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03A9AE-8D33-402B-A92F-ABC09FC7F512}"/>
              </a:ext>
            </a:extLst>
          </p:cNvPr>
          <p:cNvSpPr txBox="1"/>
          <p:nvPr/>
        </p:nvSpPr>
        <p:spPr>
          <a:xfrm>
            <a:off x="1209675" y="733425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代入式子当中，得到：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E6652C-65CE-491C-A668-80FD71BEF5CE}"/>
                  </a:ext>
                </a:extLst>
              </p:cNvPr>
              <p:cNvSpPr txBox="1"/>
              <p:nvPr/>
            </p:nvSpPr>
            <p:spPr>
              <a:xfrm>
                <a:off x="1209675" y="2272034"/>
                <a:ext cx="9953625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两点直相关函数函数的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通常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形式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因而可以利用</a:t>
                </a:r>
                <a:r>
                  <a:rPr lang="zh-CN" altLang="en-US" b="1" dirty="0"/>
                  <a:t>卷积定理</a:t>
                </a:r>
                <a:r>
                  <a:rPr lang="zh-CN" altLang="en-US" dirty="0"/>
                  <a:t>进行简化；此外对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/>
                  <a:t>展开到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阶，得到：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E6652C-65CE-491C-A668-80FD71BEF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2272034"/>
                <a:ext cx="9953625" cy="664926"/>
              </a:xfrm>
              <a:prstGeom prst="rect">
                <a:avLst/>
              </a:prstGeom>
              <a:blipFill>
                <a:blip r:embed="rId3"/>
                <a:stretch>
                  <a:fillRect l="-490" t="-1835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A1A502-499C-41ED-9E1D-6C79E3195810}"/>
                  </a:ext>
                </a:extLst>
              </p:cNvPr>
              <p:cNvSpPr txBox="1"/>
              <p:nvPr/>
            </p:nvSpPr>
            <p:spPr>
              <a:xfrm>
                <a:off x="1514474" y="3017078"/>
                <a:ext cx="9344025" cy="81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A1A502-499C-41ED-9E1D-6C79E319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474" y="3017078"/>
                <a:ext cx="9344025" cy="818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F719B3-8854-41ED-819D-FD2DAEA2289A}"/>
                  </a:ext>
                </a:extLst>
              </p:cNvPr>
              <p:cNvSpPr txBox="1"/>
              <p:nvPr/>
            </p:nvSpPr>
            <p:spPr>
              <a:xfrm>
                <a:off x="1209675" y="3916075"/>
                <a:ext cx="7032020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将两点直相关函数在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空间展开到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阶：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F719B3-8854-41ED-819D-FD2DAEA22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3916075"/>
                <a:ext cx="7032020" cy="392993"/>
              </a:xfrm>
              <a:prstGeom prst="rect">
                <a:avLst/>
              </a:prstGeom>
              <a:blipFill>
                <a:blip r:embed="rId5"/>
                <a:stretch>
                  <a:fillRect l="-693" t="-7692" r="-953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666E705-2854-471E-8E99-E05CAAF07539}"/>
                  </a:ext>
                </a:extLst>
              </p:cNvPr>
              <p:cNvSpPr txBox="1"/>
              <p:nvPr/>
            </p:nvSpPr>
            <p:spPr>
              <a:xfrm>
                <a:off x="1423986" y="4469304"/>
                <a:ext cx="9344025" cy="81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666E705-2854-471E-8E99-E05CAAF0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6" y="4469304"/>
                <a:ext cx="9344025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9553F0E-BBFC-4437-A866-483ADD605CD6}"/>
                  </a:ext>
                </a:extLst>
              </p:cNvPr>
              <p:cNvSpPr txBox="1"/>
              <p:nvPr/>
            </p:nvSpPr>
            <p:spPr>
              <a:xfrm>
                <a:off x="1241407" y="5321075"/>
                <a:ext cx="9023386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2|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ra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 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dirty="0"/>
                  <a:t>；并将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作为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的单位长度。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9553F0E-BBFC-4437-A866-483ADD60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07" y="5321075"/>
                <a:ext cx="9023386" cy="664926"/>
              </a:xfrm>
              <a:prstGeom prst="rect">
                <a:avLst/>
              </a:prstGeom>
              <a:blipFill>
                <a:blip r:embed="rId7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77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00A5E01-B30D-4E33-8567-3E797BF3B4C9}"/>
              </a:ext>
            </a:extLst>
          </p:cNvPr>
          <p:cNvSpPr txBox="1"/>
          <p:nvPr/>
        </p:nvSpPr>
        <p:spPr>
          <a:xfrm>
            <a:off x="1216448" y="752756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3.3 </a:t>
            </a:r>
            <a:r>
              <a:rPr lang="zh-CN" altLang="en-US" dirty="0"/>
              <a:t>振幅方程与基底势能的加入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9F0E4D-6EFF-4783-975E-704512953E97}"/>
              </a:ext>
            </a:extLst>
          </p:cNvPr>
          <p:cNvSpPr txBox="1"/>
          <p:nvPr/>
        </p:nvSpPr>
        <p:spPr>
          <a:xfrm>
            <a:off x="1654139" y="1335641"/>
            <a:ext cx="772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将自由能代入动力学演化方程，得到：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56D71D-6519-4349-88A7-87483A9D1A6E}"/>
                  </a:ext>
                </a:extLst>
              </p:cNvPr>
              <p:cNvSpPr txBox="1"/>
              <p:nvPr/>
            </p:nvSpPr>
            <p:spPr>
              <a:xfrm>
                <a:off x="2638456" y="1792176"/>
                <a:ext cx="6585734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56D71D-6519-4349-88A7-87483A9D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56" y="1792176"/>
                <a:ext cx="6585734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C34AF2-C955-46F2-9246-27E92C507F5B}"/>
                  </a:ext>
                </a:extLst>
              </p:cNvPr>
              <p:cNvSpPr txBox="1"/>
              <p:nvPr/>
            </p:nvSpPr>
            <p:spPr>
              <a:xfrm>
                <a:off x="1447728" y="4443523"/>
                <a:ext cx="9139903" cy="404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为了得到振幅更加缓慢的场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，对原子密度和势能均按倒格矢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/>
                  <a:t>进行展开：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C34AF2-C955-46F2-9246-27E92C50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8" y="4443523"/>
                <a:ext cx="9139903" cy="404791"/>
              </a:xfrm>
              <a:prstGeom prst="rect">
                <a:avLst/>
              </a:prstGeom>
              <a:blipFill>
                <a:blip r:embed="rId3"/>
                <a:stretch>
                  <a:fillRect l="-533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6917B2-F70A-415C-AA58-66A13C7BB04A}"/>
                  </a:ext>
                </a:extLst>
              </p:cNvPr>
              <p:cNvSpPr txBox="1"/>
              <p:nvPr/>
            </p:nvSpPr>
            <p:spPr>
              <a:xfrm>
                <a:off x="2553929" y="5164835"/>
                <a:ext cx="6575461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sup>
                          </m:s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dirty="0">
                  <a:effectLst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6917B2-F70A-415C-AA58-66A13C7BB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29" y="5164835"/>
                <a:ext cx="6575461" cy="1072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4AC1263-7D7B-4795-8C9D-9AA0C21B81FD}"/>
              </a:ext>
            </a:extLst>
          </p:cNvPr>
          <p:cNvSpPr txBox="1"/>
          <p:nvPr/>
        </p:nvSpPr>
        <p:spPr>
          <a:xfrm>
            <a:off x="1447725" y="2585226"/>
            <a:ext cx="878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若加入基底的外场项</a:t>
            </a:r>
            <a:r>
              <a:rPr lang="en-US" altLang="zh-CN" dirty="0" err="1"/>
              <a:t>nV</a:t>
            </a:r>
            <a:r>
              <a:rPr lang="zh-CN" altLang="en-US" dirty="0"/>
              <a:t>，则为：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8C626EC-5D67-4BB8-BFF1-3F92C4D9AAEB}"/>
                  </a:ext>
                </a:extLst>
              </p:cNvPr>
              <p:cNvSpPr txBox="1"/>
              <p:nvPr/>
            </p:nvSpPr>
            <p:spPr>
              <a:xfrm>
                <a:off x="1761112" y="3309502"/>
                <a:ext cx="816108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8C626EC-5D67-4BB8-BFF1-3F92C4D9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12" y="3309502"/>
                <a:ext cx="8161089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64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3D405E-65DD-4CBC-8722-583CAEBA9F8C}"/>
                  </a:ext>
                </a:extLst>
              </p:cNvPr>
              <p:cNvSpPr txBox="1"/>
              <p:nvPr/>
            </p:nvSpPr>
            <p:spPr>
              <a:xfrm>
                <a:off x="1348099" y="1808977"/>
                <a:ext cx="8790272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∏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3D405E-65DD-4CBC-8722-583CAEBA9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99" y="1808977"/>
                <a:ext cx="8790272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5E3FD3-DAA4-407C-9FF9-C26823E3E88F}"/>
                  </a:ext>
                </a:extLst>
              </p:cNvPr>
              <p:cNvSpPr txBox="1"/>
              <p:nvPr/>
            </p:nvSpPr>
            <p:spPr>
              <a:xfrm>
                <a:off x="1588575" y="4659254"/>
                <a:ext cx="901485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5E3FD3-DAA4-407C-9FF9-C26823E3E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575" y="4659254"/>
                <a:ext cx="901485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B8EFDC3-BE9C-4BD0-9263-6D35EF2C6424}"/>
                  </a:ext>
                </a:extLst>
              </p:cNvPr>
              <p:cNvSpPr txBox="1"/>
              <p:nvPr/>
            </p:nvSpPr>
            <p:spPr>
              <a:xfrm>
                <a:off x="1235810" y="786817"/>
                <a:ext cx="9442122" cy="80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利用公式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i="1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，以及一系列复杂的化简和近似，最终得到：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B8EFDC3-BE9C-4BD0-9263-6D35EF2C6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810" y="786817"/>
                <a:ext cx="9442122" cy="809645"/>
              </a:xfrm>
              <a:prstGeom prst="rect">
                <a:avLst/>
              </a:prstGeom>
              <a:blipFill>
                <a:blip r:embed="rId5"/>
                <a:stretch>
                  <a:fillRect l="-581" r="-129" b="-1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1FEDCCD-4B85-4E04-9284-6C590EF61C66}"/>
                  </a:ext>
                </a:extLst>
              </p:cNvPr>
              <p:cNvSpPr txBox="1"/>
              <p:nvPr/>
            </p:nvSpPr>
            <p:spPr>
              <a:xfrm>
                <a:off x="1361058" y="2755411"/>
                <a:ext cx="9191625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𝑒𝑥𝑡</m:t>
                                </m:r>
                              </m:sup>
                            </m:sSubSup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acc>
                          <m:accPr>
                            <m:chr m:val="⃑"/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且时间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采用了无量纲的形式。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1FEDCCD-4B85-4E04-9284-6C590EF61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58" y="2755411"/>
                <a:ext cx="9191625" cy="793935"/>
              </a:xfrm>
              <a:prstGeom prst="rect">
                <a:avLst/>
              </a:prstGeom>
              <a:blipFill>
                <a:blip r:embed="rId6"/>
                <a:stretch>
                  <a:fillRect l="-531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1645A3B-64BC-4531-B302-9EF9D1F04559}"/>
                  </a:ext>
                </a:extLst>
              </p:cNvPr>
              <p:cNvSpPr txBox="1"/>
              <p:nvPr/>
            </p:nvSpPr>
            <p:spPr>
              <a:xfrm>
                <a:off x="1714500" y="4024606"/>
                <a:ext cx="668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引入算符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，将上式方程分为线性项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和非线性项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1645A3B-64BC-4531-B302-9EF9D1F04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4024606"/>
                <a:ext cx="6686550" cy="369332"/>
              </a:xfrm>
              <a:prstGeom prst="rect">
                <a:avLst/>
              </a:prstGeom>
              <a:blipFill>
                <a:blip r:embed="rId7"/>
                <a:stretch>
                  <a:fillRect l="-729" t="-6557" r="-42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0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99D8E-91AF-41D5-B19B-F69BB746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615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目录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3FAF0-8A75-470A-86B1-706CB3107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02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b="1" dirty="0"/>
              <a:t>1.</a:t>
            </a:r>
            <a:r>
              <a:rPr lang="zh-CN" altLang="en-US" b="1" dirty="0"/>
              <a:t> 莫尔条纹的现象及原理</a:t>
            </a:r>
            <a:endParaRPr lang="en-US" altLang="zh-CN" b="1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 </a:t>
            </a:r>
            <a:r>
              <a:rPr lang="en-US" altLang="zh-CN" b="1" dirty="0"/>
              <a:t>2. </a:t>
            </a:r>
            <a:r>
              <a:rPr lang="zh-CN" altLang="en-US" b="1" dirty="0"/>
              <a:t>薄膜</a:t>
            </a:r>
            <a:r>
              <a:rPr lang="en-US" altLang="zh-CN" b="1" dirty="0"/>
              <a:t>-</a:t>
            </a:r>
            <a:r>
              <a:rPr lang="zh-CN" altLang="en-US" b="1" dirty="0"/>
              <a:t>基底体系的莫尔条纹现象及原理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晶体相场法模拟的理论推导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总结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61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B7B4EF-EBB0-487F-978C-740284269055}"/>
              </a:ext>
            </a:extLst>
          </p:cNvPr>
          <p:cNvSpPr txBox="1"/>
          <p:nvPr/>
        </p:nvSpPr>
        <p:spPr>
          <a:xfrm>
            <a:off x="1033895" y="650429"/>
            <a:ext cx="471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3.4 </a:t>
            </a:r>
            <a:r>
              <a:rPr lang="zh-CN" altLang="en-US" dirty="0"/>
              <a:t>离散化处理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B100F8-25BD-4D5C-AE60-57C5881AB9ED}"/>
                  </a:ext>
                </a:extLst>
              </p:cNvPr>
              <p:cNvSpPr txBox="1"/>
              <p:nvPr/>
            </p:nvSpPr>
            <p:spPr>
              <a:xfrm>
                <a:off x="4015776" y="1510529"/>
                <a:ext cx="294433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B100F8-25BD-4D5C-AE60-57C5881AB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776" y="1510529"/>
                <a:ext cx="2944338" cy="6202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A7D75DE-EA72-4187-88A1-7F62B29F637B}"/>
                  </a:ext>
                </a:extLst>
              </p:cNvPr>
              <p:cNvSpPr txBox="1"/>
              <p:nvPr/>
            </p:nvSpPr>
            <p:spPr>
              <a:xfrm>
                <a:off x="3515157" y="2845083"/>
                <a:ext cx="4193226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A7D75DE-EA72-4187-88A1-7F62B29F6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57" y="2845083"/>
                <a:ext cx="4193226" cy="6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D895520-AF90-4867-898B-076A98C492BA}"/>
                  </a:ext>
                </a:extLst>
              </p:cNvPr>
              <p:cNvSpPr txBox="1"/>
              <p:nvPr/>
            </p:nvSpPr>
            <p:spPr>
              <a:xfrm>
                <a:off x="2700130" y="3796130"/>
                <a:ext cx="6097280" cy="787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1−(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D895520-AF90-4867-898B-076A98C4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30" y="3796130"/>
                <a:ext cx="6097280" cy="787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F9B6251-3CF2-4BEC-8BC4-C10267DBF076}"/>
              </a:ext>
            </a:extLst>
          </p:cNvPr>
          <p:cNvSpPr txBox="1"/>
          <p:nvPr/>
        </p:nvSpPr>
        <p:spPr>
          <a:xfrm>
            <a:off x="1514907" y="1057378"/>
            <a:ext cx="57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将递推式进行傅里叶变换，得到：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3314D-13B8-4B3E-ADD0-E3727917D463}"/>
              </a:ext>
            </a:extLst>
          </p:cNvPr>
          <p:cNvSpPr txBox="1"/>
          <p:nvPr/>
        </p:nvSpPr>
        <p:spPr>
          <a:xfrm>
            <a:off x="1514907" y="2224127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k</a:t>
            </a:r>
            <a:r>
              <a:rPr lang="zh-CN" altLang="en-US" dirty="0"/>
              <a:t>空间中离散化为：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AB2139-B097-4BC4-A4BC-852D102DD52A}"/>
                  </a:ext>
                </a:extLst>
              </p:cNvPr>
              <p:cNvSpPr txBox="1"/>
              <p:nvPr/>
            </p:nvSpPr>
            <p:spPr>
              <a:xfrm>
                <a:off x="1432852" y="4966661"/>
                <a:ext cx="6526810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利用上式进行迭代，并最终做逆傅里叶变换，得到振幅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AB2139-B097-4BC4-A4BC-852D102DD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852" y="4966661"/>
                <a:ext cx="6526810" cy="380810"/>
              </a:xfrm>
              <a:prstGeom prst="rect">
                <a:avLst/>
              </a:prstGeom>
              <a:blipFill>
                <a:blip r:embed="rId5"/>
                <a:stretch>
                  <a:fillRect l="-747" t="-4839" b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43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D7994-4186-4915-830F-F9F2F58C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b="1" dirty="0"/>
              <a:t>4.</a:t>
            </a:r>
            <a:r>
              <a:rPr lang="zh-CN" altLang="en-US" b="1" dirty="0"/>
              <a:t>总结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D3F97-1B04-40BB-99D5-1DB2A813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89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65EA8-B8B3-4221-A2DE-227B2F16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26D645-631C-4192-B9E2-16B6C83B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9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4803B-ABF0-4F6C-B1D0-A758D387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713"/>
            <a:ext cx="10515600" cy="1228004"/>
          </a:xfrm>
        </p:spPr>
        <p:txBody>
          <a:bodyPr>
            <a:normAutofit fontScale="90000"/>
          </a:bodyPr>
          <a:lstStyle/>
          <a:p>
            <a:br>
              <a:rPr lang="en-US" altLang="zh-CN" b="1" dirty="0"/>
            </a:br>
            <a:r>
              <a:rPr lang="en-US" altLang="zh-CN" b="1" dirty="0"/>
              <a:t>1.</a:t>
            </a:r>
            <a:r>
              <a:rPr lang="zh-CN" altLang="en-US" b="1" dirty="0"/>
              <a:t>莫尔条纹的现象及原理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26F4D-105B-48F8-A384-72CF289D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814"/>
            <a:ext cx="4139154" cy="3959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莫尔条纹的现象在生活中十分常见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B1BC4-B9B3-428E-A4DB-BFDB8138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8" y="2403835"/>
            <a:ext cx="5450786" cy="296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B6F6F-8363-4CD6-883D-70696F57F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22545" r="25148"/>
          <a:stretch/>
        </p:blipFill>
        <p:spPr bwMode="auto">
          <a:xfrm>
            <a:off x="7319127" y="2403835"/>
            <a:ext cx="3912125" cy="296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12B4E2-7360-4B57-9AF9-22FC287BC228}"/>
              </a:ext>
            </a:extLst>
          </p:cNvPr>
          <p:cNvSpPr txBox="1"/>
          <p:nvPr/>
        </p:nvSpPr>
        <p:spPr>
          <a:xfrm>
            <a:off x="2018644" y="5523322"/>
            <a:ext cx="439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将两梳子旋转一定角度交叠在一起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293CCF-3160-40E1-A0F9-22C622670566}"/>
              </a:ext>
            </a:extLst>
          </p:cNvPr>
          <p:cNvSpPr txBox="1"/>
          <p:nvPr/>
        </p:nvSpPr>
        <p:spPr>
          <a:xfrm>
            <a:off x="7715055" y="5523322"/>
            <a:ext cx="363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对屏幕拍照也会产生莫尔条纹</a:t>
            </a:r>
          </a:p>
        </p:txBody>
      </p:sp>
    </p:spTree>
    <p:extLst>
      <p:ext uri="{BB962C8B-B14F-4D97-AF65-F5344CB8AC3E}">
        <p14:creationId xmlns:p14="http://schemas.microsoft.com/office/powerpoint/2010/main" val="216213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7F9EC-1614-47BE-9ED2-5B12E83F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53" y="583438"/>
            <a:ext cx="9720073" cy="4023360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一维莫尔条纹的原理简析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2F0B32-73CB-4EC8-BD6D-2B232517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63" y="4430519"/>
            <a:ext cx="7812073" cy="1981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1156C6-0810-47D0-AFB0-6E34ECA76038}"/>
                  </a:ext>
                </a:extLst>
              </p:cNvPr>
              <p:cNvSpPr txBox="1"/>
              <p:nvPr/>
            </p:nvSpPr>
            <p:spPr>
              <a:xfrm>
                <a:off x="1372385" y="916406"/>
                <a:ext cx="9720073" cy="3585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在一维空间中，考虑两组</a:t>
                </a:r>
                <a:r>
                  <a:rPr lang="zh-CN" altLang="en-US" b="1" dirty="0"/>
                  <a:t>周期相近</a:t>
                </a:r>
                <a:r>
                  <a:rPr lang="zh-CN" altLang="en-US" dirty="0"/>
                  <a:t>的点阵，可以利用</a:t>
                </a:r>
                <a:r>
                  <a:rPr lang="en-US" altLang="zh-CN" dirty="0"/>
                  <a:t>delta</a:t>
                </a:r>
                <a:r>
                  <a:rPr lang="zh-CN" altLang="en-US" dirty="0"/>
                  <a:t>函数方便地描述为：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由于存在周期差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因而</a:t>
                </a:r>
                <a:r>
                  <a:rPr lang="en-US" altLang="zh-CN" dirty="0"/>
                  <a:t>line1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line2</a:t>
                </a:r>
                <a:r>
                  <a:rPr lang="zh-CN" altLang="en-US" dirty="0"/>
                  <a:t>在原点</a:t>
                </a:r>
                <a:r>
                  <a:rPr lang="en-US" altLang="zh-CN" dirty="0"/>
                  <a:t>x=0</a:t>
                </a:r>
                <a:r>
                  <a:rPr lang="zh-CN" altLang="en-US" dirty="0"/>
                  <a:t>之后的步长不同，当</a:t>
                </a:r>
                <a:r>
                  <a:rPr lang="en-US" altLang="zh-CN" dirty="0"/>
                  <a:t>line2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line1</a:t>
                </a:r>
                <a:r>
                  <a:rPr lang="zh-CN" altLang="en-US" dirty="0"/>
                  <a:t>相差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的长度时，设此时</a:t>
                </a:r>
                <a:r>
                  <a:rPr lang="en-US" altLang="zh-CN" dirty="0"/>
                  <a:t>line2</a:t>
                </a:r>
                <a:r>
                  <a:rPr lang="zh-CN" altLang="en-US" dirty="0"/>
                  <a:t>的点为第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个点，且到原点距离为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，由此列得：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1156C6-0810-47D0-AFB0-6E34ECA76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85" y="916406"/>
                <a:ext cx="9720073" cy="3585020"/>
              </a:xfrm>
              <a:prstGeom prst="rect">
                <a:avLst/>
              </a:prstGeom>
              <a:blipFill>
                <a:blip r:embed="rId4"/>
                <a:stretch>
                  <a:fillRect l="-502" r="-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A6594EB-1423-45FD-B21F-80DD736C5319}"/>
              </a:ext>
            </a:extLst>
          </p:cNvPr>
          <p:cNvSpPr/>
          <p:nvPr/>
        </p:nvSpPr>
        <p:spPr>
          <a:xfrm>
            <a:off x="7154944" y="3636990"/>
            <a:ext cx="1329179" cy="688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29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0C986E-EE7A-485E-94E8-C56844DD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62" y="5003944"/>
            <a:ext cx="9236286" cy="11526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2F97FD-9091-45B5-9F86-EE06896F787D}"/>
              </a:ext>
            </a:extLst>
          </p:cNvPr>
          <p:cNvSpPr/>
          <p:nvPr/>
        </p:nvSpPr>
        <p:spPr>
          <a:xfrm>
            <a:off x="1776190" y="3559586"/>
            <a:ext cx="1329179" cy="688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6BAA31-1D48-4DC1-ACF3-2EE70A212D8D}"/>
                  </a:ext>
                </a:extLst>
              </p:cNvPr>
              <p:cNvSpPr txBox="1"/>
              <p:nvPr/>
            </p:nvSpPr>
            <p:spPr>
              <a:xfrm>
                <a:off x="1776189" y="3559586"/>
                <a:ext cx="1329179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6BAA31-1D48-4DC1-ACF3-2EE70A212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89" y="3559586"/>
                <a:ext cx="1329179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EAF4ECF-E85C-4926-8242-3FA6B123D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58" y="729917"/>
            <a:ext cx="8083484" cy="2050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3BDBD3-6D05-441F-82A6-F6199D2D7CEE}"/>
                  </a:ext>
                </a:extLst>
              </p:cNvPr>
              <p:cNvSpPr txBox="1"/>
              <p:nvPr/>
            </p:nvSpPr>
            <p:spPr>
              <a:xfrm>
                <a:off x="4083173" y="3254800"/>
                <a:ext cx="6532775" cy="129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dirty="0"/>
                  <a:t>如图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可见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相当于莫尔条纹的空间周期，可见莫尔条纹的空间周期长度，与点阵间隔长度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正相关；与两点阵相差的空间周期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负相关，</a:t>
                </a:r>
                <a:r>
                  <a:rPr lang="zh-CN" altLang="en-US" b="1" dirty="0"/>
                  <a:t>即周期相差越小，莫尔条纹周期越大！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3BDBD3-6D05-441F-82A6-F6199D2D7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173" y="3254800"/>
                <a:ext cx="6532775" cy="1297728"/>
              </a:xfrm>
              <a:prstGeom prst="rect">
                <a:avLst/>
              </a:prstGeom>
              <a:blipFill>
                <a:blip r:embed="rId5"/>
                <a:stretch>
                  <a:fillRect l="-840"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82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1991B1B-3070-40D3-8FF0-F19FFD87921F}"/>
              </a:ext>
            </a:extLst>
          </p:cNvPr>
          <p:cNvSpPr txBox="1"/>
          <p:nvPr/>
        </p:nvSpPr>
        <p:spPr>
          <a:xfrm>
            <a:off x="963891" y="663747"/>
            <a:ext cx="6094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1.2</a:t>
            </a:r>
            <a:r>
              <a:rPr lang="zh-CN" altLang="en-US" sz="2200" dirty="0"/>
              <a:t>二维扭转莫尔条纹的原理简析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BCEC36-525A-4B01-8FA2-55E98E461D22}"/>
              </a:ext>
            </a:extLst>
          </p:cNvPr>
          <p:cNvSpPr txBox="1"/>
          <p:nvPr/>
        </p:nvSpPr>
        <p:spPr>
          <a:xfrm>
            <a:off x="1140643" y="1187778"/>
            <a:ext cx="10048974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在二维空间，除了一维空间仅有的平移操作，还可以进行旋转操作，因而即使阵列的周期完全相同，也会产生莫尔条纹，如图：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001C7E-80D7-4BD2-8334-4D3416FC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1" y="2163536"/>
            <a:ext cx="4607350" cy="42791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F7615A-E5F7-4F16-8F9B-860B5AF3E93D}"/>
              </a:ext>
            </a:extLst>
          </p:cNvPr>
          <p:cNvSpPr txBox="1"/>
          <p:nvPr/>
        </p:nvSpPr>
        <p:spPr>
          <a:xfrm>
            <a:off x="5851687" y="1738718"/>
            <a:ext cx="5132109" cy="17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仔细观察会发现，之所以出现莫尔条纹，是因为</a:t>
            </a:r>
            <a:r>
              <a:rPr lang="zh-CN" altLang="en-US" b="1" dirty="0"/>
              <a:t>两个周期性结构经过旋转，出现了新的周期性结构</a:t>
            </a:r>
            <a:r>
              <a:rPr lang="zh-CN" altLang="en-US" dirty="0"/>
              <a:t>，</a:t>
            </a:r>
            <a:r>
              <a:rPr lang="zh-CN" altLang="en-US" b="1" dirty="0"/>
              <a:t>而这新的周期性结构的组成单元为菱形</a:t>
            </a:r>
            <a:r>
              <a:rPr lang="zh-CN" altLang="en-US" dirty="0"/>
              <a:t>，下面对其进行定量分析：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2B45E2-534A-4485-A2B4-35F561810196}"/>
                  </a:ext>
                </a:extLst>
              </p:cNvPr>
              <p:cNvSpPr txBox="1"/>
              <p:nvPr/>
            </p:nvSpPr>
            <p:spPr>
              <a:xfrm>
                <a:off x="5973452" y="3429000"/>
                <a:ext cx="49372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设阵列间隔周期为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，转角为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，菱形的长对角线为</a:t>
                </a:r>
                <a:r>
                  <a:rPr lang="en-US" altLang="zh-CN" dirty="0"/>
                  <a:t>2D</a:t>
                </a:r>
                <a:r>
                  <a:rPr lang="zh-CN" altLang="en-US" dirty="0"/>
                  <a:t>，边长为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，不难得到：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2B45E2-534A-4485-A2B4-35F56181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2" y="3429000"/>
                <a:ext cx="4937287" cy="646331"/>
              </a:xfrm>
              <a:prstGeom prst="rect">
                <a:avLst/>
              </a:prstGeom>
              <a:blipFill>
                <a:blip r:embed="rId3"/>
                <a:stretch>
                  <a:fillRect l="-1111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37C0AF00-1D3A-4D7F-BACE-C70E07B2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30" y="4212134"/>
            <a:ext cx="1642358" cy="2201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7D072DF-90CB-4679-B6E0-C993CF376F22}"/>
                  </a:ext>
                </a:extLst>
              </p:cNvPr>
              <p:cNvSpPr txBox="1"/>
              <p:nvPr/>
            </p:nvSpPr>
            <p:spPr>
              <a:xfrm>
                <a:off x="8714698" y="4215090"/>
                <a:ext cx="1642358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7D072DF-90CB-4679-B6E0-C993CF37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698" y="4215090"/>
                <a:ext cx="1642358" cy="667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97806736-ECDD-4389-9F8D-E5463E7B75C8}"/>
              </a:ext>
            </a:extLst>
          </p:cNvPr>
          <p:cNvSpPr/>
          <p:nvPr/>
        </p:nvSpPr>
        <p:spPr>
          <a:xfrm>
            <a:off x="8714698" y="4172140"/>
            <a:ext cx="1642358" cy="806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EC9231-FD02-4AFC-BA6C-3AC9704D650A}"/>
                  </a:ext>
                </a:extLst>
              </p:cNvPr>
              <p:cNvSpPr txBox="1"/>
              <p:nvPr/>
            </p:nvSpPr>
            <p:spPr>
              <a:xfrm>
                <a:off x="8333010" y="5075471"/>
                <a:ext cx="2979505" cy="129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D</a:t>
                </a:r>
                <a:r>
                  <a:rPr lang="zh-CN" altLang="en-US" dirty="0"/>
                  <a:t>可看作莫尔条纹的周期，分析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，可以得到与一维类似的结论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EC9231-FD02-4AFC-BA6C-3AC9704D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010" y="5075471"/>
                <a:ext cx="2979505" cy="1298112"/>
              </a:xfrm>
              <a:prstGeom prst="rect">
                <a:avLst/>
              </a:prstGeom>
              <a:blipFill>
                <a:blip r:embed="rId6"/>
                <a:stretch>
                  <a:fillRect l="-1840"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25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07681-68FA-43F7-AB95-91D08DF3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132"/>
            <a:ext cx="10515600" cy="870556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薄膜</a:t>
            </a:r>
            <a:r>
              <a:rPr lang="en-US" altLang="zh-CN" b="1" dirty="0"/>
              <a:t>-</a:t>
            </a:r>
            <a:r>
              <a:rPr lang="zh-CN" altLang="en-US" b="1" dirty="0"/>
              <a:t>基底体系的莫尔条纹现象及原理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317B1C-B974-4533-A238-BAEB7137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34" y="1544548"/>
            <a:ext cx="3258058" cy="1567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F720E0-4164-408A-B32D-B67E5C10BADC}"/>
                  </a:ext>
                </a:extLst>
              </p:cNvPr>
              <p:cNvSpPr txBox="1"/>
              <p:nvPr/>
            </p:nvSpPr>
            <p:spPr>
              <a:xfrm>
                <a:off x="5545150" y="1816773"/>
                <a:ext cx="6049282" cy="129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在凝聚态物理和材料科学当中，经常遇到薄膜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基底体系。由于组成薄膜和基底的材料通常为晶体，具有周期性结构，因而也会因为</a:t>
                </a:r>
                <a:r>
                  <a:rPr lang="zh-CN" altLang="en-US" b="1" dirty="0"/>
                  <a:t>晶格错配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en-US" dirty="0"/>
                  <a:t>和</a:t>
                </a:r>
                <a:r>
                  <a:rPr lang="zh-CN" altLang="en-US" b="1" dirty="0"/>
                  <a:t>扭转错配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产生</m:t>
                    </m:r>
                  </m:oMath>
                </a14:m>
                <a:r>
                  <a:rPr lang="zh-CN" altLang="en-US" dirty="0"/>
                  <a:t>莫尔条纹！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F720E0-4164-408A-B32D-B67E5C10B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150" y="1816773"/>
                <a:ext cx="6049282" cy="1297728"/>
              </a:xfrm>
              <a:prstGeom prst="rect">
                <a:avLst/>
              </a:prstGeom>
              <a:blipFill>
                <a:blip r:embed="rId3"/>
                <a:stretch>
                  <a:fillRect l="-907" r="-2117"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FE7AAC4-32B9-4171-9F31-15B61784E7A5}"/>
              </a:ext>
            </a:extLst>
          </p:cNvPr>
          <p:cNvSpPr txBox="1"/>
          <p:nvPr/>
        </p:nvSpPr>
        <p:spPr>
          <a:xfrm>
            <a:off x="5545150" y="3493261"/>
            <a:ext cx="6094428" cy="2544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r>
              <a:rPr lang="zh-CN" altLang="en-US" b="1" dirty="0"/>
              <a:t>实验上</a:t>
            </a:r>
            <a:r>
              <a:rPr lang="zh-CN" altLang="en-US" dirty="0"/>
              <a:t>，通过</a:t>
            </a:r>
            <a:r>
              <a:rPr lang="en-US" altLang="zh-CN" dirty="0"/>
              <a:t>STM</a:t>
            </a:r>
            <a:r>
              <a:rPr lang="zh-CN" altLang="en-US" dirty="0"/>
              <a:t>等设备可以观察到由位错网络引起的等效的莫尔条纹。一方面，由于薄膜的弹性能，使得体系趋于非公度态（几何上等效为莫尔条纹）；另一方面，由于基底的势能，趋使体系呈现公度态，进而不出现莫尔条纹。但对于这种现象的解释，目前是欠缺的，需要通过理论、模拟等手段进行研究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67E2EB-7B57-4933-B30B-C8F015562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05" y="3373872"/>
            <a:ext cx="4141287" cy="30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ECA1F2-066E-43C7-9463-CA4F2F8ADCD1}"/>
              </a:ext>
            </a:extLst>
          </p:cNvPr>
          <p:cNvSpPr txBox="1"/>
          <p:nvPr/>
        </p:nvSpPr>
        <p:spPr>
          <a:xfrm>
            <a:off x="981959" y="716437"/>
            <a:ext cx="9775595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en-US" altLang="zh-CN" dirty="0"/>
              <a:t>2.2 </a:t>
            </a:r>
            <a:r>
              <a:rPr lang="zh-CN" altLang="en-US" b="1" dirty="0"/>
              <a:t>理论上</a:t>
            </a:r>
            <a:r>
              <a:rPr lang="zh-CN" altLang="en-US" dirty="0"/>
              <a:t>的研究非常多，这里仅展示对双层石墨烯体系的一些推导。首先从单层石墨烯的能带入手，进行简要说明：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84E248-20ED-46DB-BFD6-6A204354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1" y="2237207"/>
            <a:ext cx="3019851" cy="296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0BFB4C-BAEC-4E38-9705-EB639F03572F}"/>
                  </a:ext>
                </a:extLst>
              </p:cNvPr>
              <p:cNvSpPr txBox="1"/>
              <p:nvPr/>
            </p:nvSpPr>
            <p:spPr>
              <a:xfrm>
                <a:off x="4072379" y="1472932"/>
                <a:ext cx="7137662" cy="1759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石墨烯的点阵结构如图所示，称为二维六角格子</a:t>
                </a:r>
                <a:r>
                  <a:rPr lang="en-US" altLang="zh-CN" dirty="0"/>
                  <a:t>(honeycomb)</a:t>
                </a:r>
                <a:r>
                  <a:rPr lang="zh-CN" altLang="en-US" dirty="0"/>
                  <a:t>，根据杂化轨道理论，其由</a:t>
                </a:r>
                <a:r>
                  <a:rPr lang="en-US" altLang="zh-CN" dirty="0"/>
                  <a:t>sp2</a:t>
                </a:r>
                <a:r>
                  <a:rPr lang="zh-CN" altLang="en-US" dirty="0"/>
                  <a:t>杂化成键，因此会多余出来</a:t>
                </a:r>
                <a:r>
                  <a:rPr lang="en-US" altLang="zh-CN" dirty="0"/>
                  <a:t>2pz</a:t>
                </a:r>
                <a:r>
                  <a:rPr lang="zh-CN" altLang="en-US" dirty="0"/>
                  <a:t>这个轨道出来，进而电子可以进行非局域化的运动；再根据固体物理中的紧束缚近似</a:t>
                </a:r>
                <a:r>
                  <a:rPr lang="en-US" altLang="zh-CN" dirty="0"/>
                  <a:t>(TBA)</a:t>
                </a:r>
                <a:r>
                  <a:rPr lang="zh-CN" altLang="en-US" dirty="0"/>
                  <a:t>，考虑到电子有三个方向的</a:t>
                </a:r>
                <a:r>
                  <a:rPr lang="en-US" altLang="zh-CN" dirty="0"/>
                  <a:t>hopping</a:t>
                </a:r>
                <a:r>
                  <a:rPr lang="zh-CN" altLang="en-US" dirty="0"/>
                  <a:t>，写出三个</a:t>
                </a:r>
                <a:r>
                  <a:rPr lang="en-US" altLang="zh-CN" dirty="0"/>
                  <a:t>hopping</a:t>
                </a:r>
                <a:r>
                  <a:rPr lang="zh-CN" altLang="en-US" dirty="0"/>
                  <a:t>矢量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0BFB4C-BAEC-4E38-9705-EB639F035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379" y="1472932"/>
                <a:ext cx="7137662" cy="1759136"/>
              </a:xfrm>
              <a:prstGeom prst="rect">
                <a:avLst/>
              </a:prstGeom>
              <a:blipFill>
                <a:blip r:embed="rId4"/>
                <a:stretch>
                  <a:fillRect l="-683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1119D3C-CFB5-4A69-A228-78091AD0542E}"/>
                  </a:ext>
                </a:extLst>
              </p:cNvPr>
              <p:cNvSpPr txBox="1"/>
              <p:nvPr/>
            </p:nvSpPr>
            <p:spPr>
              <a:xfrm>
                <a:off x="3862460" y="3802384"/>
                <a:ext cx="2320578" cy="198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(1,−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(−1,0)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1119D3C-CFB5-4A69-A228-78091AD05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460" y="3802384"/>
                <a:ext cx="2320578" cy="1987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182D8D-7230-4AEA-8329-46AF87C13C90}"/>
                  </a:ext>
                </a:extLst>
              </p:cNvPr>
              <p:cNvSpPr txBox="1"/>
              <p:nvPr/>
            </p:nvSpPr>
            <p:spPr>
              <a:xfrm>
                <a:off x="6389406" y="3326420"/>
                <a:ext cx="5088180" cy="146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将</a:t>
                </a:r>
                <a:r>
                  <a:rPr lang="en-US" altLang="zh-CN" dirty="0"/>
                  <a:t>hopping</a:t>
                </a:r>
                <a:r>
                  <a:rPr lang="zh-CN" altLang="en-US" dirty="0"/>
                  <a:t>矢量描述的几何关系代入紧束缚近似公式当中，得到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i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i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i</m:t>
                        </m:r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以及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哈密顿</m:t>
                    </m:r>
                  </m:oMath>
                </a14:m>
                <a:r>
                  <a:rPr lang="zh-CN" altLang="en-US" dirty="0"/>
                  <a:t>量的矩阵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182D8D-7230-4AEA-8329-46AF87C1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406" y="3326420"/>
                <a:ext cx="5088180" cy="1469954"/>
              </a:xfrm>
              <a:prstGeom prst="rect">
                <a:avLst/>
              </a:prstGeom>
              <a:blipFill>
                <a:blip r:embed="rId6"/>
                <a:stretch>
                  <a:fillRect l="-958" r="-479" b="-6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AD6DFB-E110-41A3-8DEC-2B9F4584046B}"/>
                  </a:ext>
                </a:extLst>
              </p:cNvPr>
              <p:cNvSpPr txBox="1"/>
              <p:nvPr/>
            </p:nvSpPr>
            <p:spPr>
              <a:xfrm>
                <a:off x="7707813" y="4900590"/>
                <a:ext cx="2451366" cy="605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AD6DFB-E110-41A3-8DEC-2B9F45840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813" y="4900590"/>
                <a:ext cx="2451366" cy="6053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DEC6E58-535A-4E08-B9B2-B8DAD8828C40}"/>
                  </a:ext>
                </a:extLst>
              </p:cNvPr>
              <p:cNvSpPr txBox="1"/>
              <p:nvPr/>
            </p:nvSpPr>
            <p:spPr>
              <a:xfrm>
                <a:off x="6657805" y="5589583"/>
                <a:ext cx="4418176" cy="830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虽然石墨烯有两套碳原子的</a:t>
                </a:r>
                <a:r>
                  <a:rPr lang="en-US" altLang="zh-CN" sz="1600" dirty="0"/>
                  <a:t>sublattice</a:t>
                </a:r>
                <a:r>
                  <a:rPr lang="zh-CN" altLang="en-US" sz="1600" dirty="0"/>
                  <a:t>，但就能量角度而已，是等价的，故可以设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1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pz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DEC6E58-535A-4E08-B9B2-B8DAD882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805" y="5589583"/>
                <a:ext cx="4418176" cy="830420"/>
              </a:xfrm>
              <a:prstGeom prst="rect">
                <a:avLst/>
              </a:prstGeom>
              <a:blipFill>
                <a:blip r:embed="rId8"/>
                <a:stretch>
                  <a:fillRect l="-690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C11834-5DD4-4412-AC76-21C38DE55DB3}"/>
                  </a:ext>
                </a:extLst>
              </p:cNvPr>
              <p:cNvSpPr txBox="1"/>
              <p:nvPr/>
            </p:nvSpPr>
            <p:spPr>
              <a:xfrm>
                <a:off x="2657398" y="547237"/>
                <a:ext cx="8077619" cy="60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C11834-5DD4-4412-AC76-21C38DE55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398" y="547237"/>
                <a:ext cx="8077619" cy="60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DAABA8-8A1B-4467-9AA6-9FC15E58BDA1}"/>
                  </a:ext>
                </a:extLst>
              </p:cNvPr>
              <p:cNvSpPr txBox="1"/>
              <p:nvPr/>
            </p:nvSpPr>
            <p:spPr>
              <a:xfrm>
                <a:off x="1668019" y="1420226"/>
                <a:ext cx="9201752" cy="118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解得石墨烯能带的近似表达式：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pz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3+2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6DAABA8-8A1B-4467-9AA6-9FC15E58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019" y="1420226"/>
                <a:ext cx="9201752" cy="1187697"/>
              </a:xfrm>
              <a:prstGeom prst="rect">
                <a:avLst/>
              </a:prstGeom>
              <a:blipFill>
                <a:blip r:embed="rId3"/>
                <a:stretch>
                  <a:fillRect l="-596" t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5F0D913-0651-4BE3-B987-327693AED654}"/>
              </a:ext>
            </a:extLst>
          </p:cNvPr>
          <p:cNvSpPr txBox="1"/>
          <p:nvPr/>
        </p:nvSpPr>
        <p:spPr>
          <a:xfrm>
            <a:off x="1406914" y="2607923"/>
            <a:ext cx="9480887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得到能带之后，材料的各种性质便可以进行计算了，例如电子有效质量、费米速度等。接下来，我们将目光着眼于双层石墨烯，对双层石墨烯的描述和性能进行简要介绍。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67A0A2-E36B-4137-B3ED-24AE25705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14" y="3795620"/>
            <a:ext cx="2500968" cy="1972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08CF9ED-DE07-41FE-8683-9B95C9A951D1}"/>
                  </a:ext>
                </a:extLst>
              </p:cNvPr>
              <p:cNvSpPr txBox="1"/>
              <p:nvPr/>
            </p:nvSpPr>
            <p:spPr>
              <a:xfrm>
                <a:off x="1406914" y="5664313"/>
                <a:ext cx="2966169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  由基矢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构成</a:t>
                </a:r>
                <a:r>
                  <a:rPr lang="zh-CN" altLang="en-US" sz="1600" b="1" dirty="0"/>
                  <a:t>原胞</a:t>
                </a:r>
                <a:r>
                  <a:rPr lang="zh-CN" altLang="en-US" sz="1600" dirty="0"/>
                  <a:t>，每个原胞有两个碳原子。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08CF9ED-DE07-41FE-8683-9B95C9A9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14" y="5664313"/>
                <a:ext cx="2966169" cy="794769"/>
              </a:xfrm>
              <a:prstGeom prst="rect">
                <a:avLst/>
              </a:prstGeom>
              <a:blipFill>
                <a:blip r:embed="rId5"/>
                <a:stretch>
                  <a:fillRect l="-1235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DCDA9870-F717-4C39-87A4-1907CCD9B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918" y="3945530"/>
            <a:ext cx="3157877" cy="2456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811235C-2C55-4099-AB66-5D082C1DD99F}"/>
                  </a:ext>
                </a:extLst>
              </p:cNvPr>
              <p:cNvSpPr txBox="1"/>
              <p:nvPr/>
            </p:nvSpPr>
            <p:spPr>
              <a:xfrm>
                <a:off x="8183875" y="4312981"/>
                <a:ext cx="2971805" cy="1351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将基矢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进行线性组合，形成更大基矢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，称为</a:t>
                </a:r>
                <a:r>
                  <a:rPr lang="zh-CN" altLang="en-US" b="1" dirty="0"/>
                  <a:t>超胞</a:t>
                </a:r>
                <a:r>
                  <a:rPr lang="zh-CN" altLang="en-US" dirty="0"/>
                  <a:t>，由多个原胞组成。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811235C-2C55-4099-AB66-5D082C1DD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875" y="4312981"/>
                <a:ext cx="2971805" cy="1351332"/>
              </a:xfrm>
              <a:prstGeom prst="rect">
                <a:avLst/>
              </a:prstGeom>
              <a:blipFill>
                <a:blip r:embed="rId7"/>
                <a:stretch>
                  <a:fillRect l="-1639" r="-9221" b="-6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5212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5725</TotalTime>
  <Words>1701</Words>
  <Application>Microsoft Office PowerPoint</Application>
  <PresentationFormat>宽屏</PresentationFormat>
  <Paragraphs>97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Helvetica Neue</vt:lpstr>
      <vt:lpstr>等线</vt:lpstr>
      <vt:lpstr>Calibri</vt:lpstr>
      <vt:lpstr>Calibri Light</vt:lpstr>
      <vt:lpstr>Cambria Math</vt:lpstr>
      <vt:lpstr>Tw Cen MT</vt:lpstr>
      <vt:lpstr>Tw Cen MT Condensed</vt:lpstr>
      <vt:lpstr>Wingdings 2</vt:lpstr>
      <vt:lpstr>Wingdings 3</vt:lpstr>
      <vt:lpstr>HDOfficeLightV0</vt:lpstr>
      <vt:lpstr>积分</vt:lpstr>
      <vt:lpstr>Moire pattern</vt:lpstr>
      <vt:lpstr> 目录</vt:lpstr>
      <vt:lpstr> 1.莫尔条纹的现象及原理 </vt:lpstr>
      <vt:lpstr>PowerPoint 演示文稿</vt:lpstr>
      <vt:lpstr>PowerPoint 演示文稿</vt:lpstr>
      <vt:lpstr>PowerPoint 演示文稿</vt:lpstr>
      <vt:lpstr>2.薄膜-基底体系的莫尔条纹现象及原理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3.晶体相场法模拟的理论推导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4.总结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Moire fringes</dc:title>
  <dc:creator>肖 添宁</dc:creator>
  <cp:lastModifiedBy>肖 添宁</cp:lastModifiedBy>
  <cp:revision>109</cp:revision>
  <dcterms:created xsi:type="dcterms:W3CDTF">2021-09-18T09:18:28Z</dcterms:created>
  <dcterms:modified xsi:type="dcterms:W3CDTF">2021-10-10T07:34:49Z</dcterms:modified>
</cp:coreProperties>
</file>